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3"/>
  </p:notesMasterIdLst>
  <p:sldIdLst>
    <p:sldId id="692" r:id="rId2"/>
    <p:sldId id="256" r:id="rId3"/>
    <p:sldId id="690" r:id="rId4"/>
    <p:sldId id="590" r:id="rId5"/>
    <p:sldId id="621" r:id="rId6"/>
    <p:sldId id="664" r:id="rId7"/>
    <p:sldId id="663" r:id="rId8"/>
    <p:sldId id="568" r:id="rId9"/>
    <p:sldId id="628" r:id="rId10"/>
    <p:sldId id="652" r:id="rId11"/>
    <p:sldId id="658" r:id="rId12"/>
    <p:sldId id="653" r:id="rId13"/>
    <p:sldId id="659" r:id="rId14"/>
    <p:sldId id="637" r:id="rId15"/>
    <p:sldId id="269" r:id="rId16"/>
    <p:sldId id="270" r:id="rId17"/>
    <p:sldId id="629" r:id="rId18"/>
    <p:sldId id="279" r:id="rId19"/>
    <p:sldId id="260" r:id="rId20"/>
    <p:sldId id="262" r:id="rId21"/>
    <p:sldId id="259" r:id="rId22"/>
    <p:sldId id="656" r:id="rId23"/>
    <p:sldId id="273" r:id="rId24"/>
    <p:sldId id="660" r:id="rId25"/>
    <p:sldId id="654" r:id="rId26"/>
    <p:sldId id="655" r:id="rId27"/>
    <p:sldId id="631" r:id="rId28"/>
    <p:sldId id="632" r:id="rId29"/>
    <p:sldId id="662" r:id="rId30"/>
    <p:sldId id="665" r:id="rId31"/>
    <p:sldId id="693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8883"/>
    <p:restoredTop sz="66259"/>
  </p:normalViewPr>
  <p:slideViewPr>
    <p:cSldViewPr snapToGrid="0" snapToObjects="1">
      <p:cViewPr varScale="1">
        <p:scale>
          <a:sx n="82" d="100"/>
          <a:sy n="82" d="100"/>
        </p:scale>
        <p:origin x="8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EB4D2F-E07E-354B-A7B2-145766DBF73B}" type="datetimeFigureOut">
              <a:rPr lang="en-US" smtClean="0"/>
              <a:t>8/20/24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CCFE4-9ECB-9845-8305-C79EB1AB9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818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15BB5-E1FF-0745-86A9-101ED562AC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1033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epidural medicine was delivered to the IV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patient died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66FC2-09E8-2B4B-B1F3-CAAA53952C8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940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this quote: can add tranexamic acid</a:t>
            </a: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66FC2-09E8-2B4B-B1F3-CAAA53952C8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37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CFE4-9ECB-9845-8305-C79EB1AB92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0310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CFE4-9ECB-9845-8305-C79EB1AB924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14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CFE4-9ECB-9845-8305-C79EB1AB924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061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CFE4-9ECB-9845-8305-C79EB1AB92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912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 WORLD EXAMPLE:</a:t>
            </a:r>
          </a:p>
          <a:p>
            <a:r>
              <a:rPr lang="en-US" dirty="0"/>
              <a:t>Software upgrade applied to syringe pumps:</a:t>
            </a:r>
          </a:p>
          <a:p>
            <a:endParaRPr lang="en-US" dirty="0"/>
          </a:p>
          <a:p>
            <a:r>
              <a:rPr lang="en-US" dirty="0"/>
              <a:t>Prior to pump upgrade: Options menu: #1 was Bolus</a:t>
            </a:r>
          </a:p>
          <a:p>
            <a:r>
              <a:rPr lang="en-US" dirty="0"/>
              <a:t>After software upgrade: Option #1 resulted in Standby mode (= opposite function!) = major safety issue!!</a:t>
            </a:r>
          </a:p>
          <a:p>
            <a:r>
              <a:rPr lang="en-US" dirty="0"/>
              <a:t>Upgrade process was not done overnight (phased) so pumps with opposite settings co-existed…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CFE4-9ECB-9845-8305-C79EB1AB92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790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distant past: could switch connections of O2, N2O and air hoses!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54823-D682-7740-99D8-57964D19BB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65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66FC2-09E8-2B4B-B1F3-CAAA53952C8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759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to design the new standard</a:t>
            </a:r>
          </a:p>
          <a:p>
            <a:r>
              <a:rPr lang="en-US" dirty="0"/>
              <a:t>Movement away from commonly used </a:t>
            </a:r>
            <a:r>
              <a:rPr lang="en-US" dirty="0" err="1"/>
              <a:t>Luer</a:t>
            </a:r>
            <a:r>
              <a:rPr lang="en-US" dirty="0"/>
              <a:t> lock: NG tubes, NIBP cuffs</a:t>
            </a:r>
          </a:p>
          <a:p>
            <a:r>
              <a:rPr lang="en-US" dirty="0"/>
              <a:t>COVID: delayed development work, production</a:t>
            </a:r>
          </a:p>
          <a:p>
            <a:r>
              <a:rPr lang="en-US" dirty="0"/>
              <a:t>Neuraxial specific connections now available</a:t>
            </a:r>
          </a:p>
          <a:p>
            <a:endParaRPr lang="en-US" dirty="0"/>
          </a:p>
          <a:p>
            <a:r>
              <a:rPr lang="en-US" dirty="0"/>
              <a:t>No Canadian hospital has made transition yet</a:t>
            </a:r>
          </a:p>
          <a:p>
            <a:r>
              <a:rPr lang="en-US" dirty="0"/>
              <a:t>Need admin buy in, $</a:t>
            </a:r>
          </a:p>
          <a:p>
            <a:r>
              <a:rPr lang="en-US" dirty="0"/>
              <a:t>Big change project involving many depts</a:t>
            </a:r>
          </a:p>
          <a:p>
            <a:r>
              <a:rPr lang="en-US" dirty="0"/>
              <a:t>Needs ++ coordination</a:t>
            </a:r>
          </a:p>
          <a:p>
            <a:r>
              <a:rPr lang="en-US" dirty="0"/>
              <a:t>Concerns remain re supply chain stability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CFE4-9ECB-9845-8305-C79EB1AB92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0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CFE4-9ECB-9845-8305-C79EB1AB924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612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child died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66FC2-09E8-2B4B-B1F3-CAAA53952C8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85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patient died from a fatal air embolus, despite resuscitation efforts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66FC2-09E8-2B4B-B1F3-CAAA53952C8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255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b="1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35920-BDA5-C24D-9F21-8D2602B5785F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B272-31BA-0141-AC83-6FFC125A9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54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35920-BDA5-C24D-9F21-8D2602B5785F}" type="datetimeFigureOut">
              <a:rPr lang="en-US" smtClean="0"/>
              <a:t>8/20/24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B272-31BA-0141-AC83-6FFC125A9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619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35920-BDA5-C24D-9F21-8D2602B5785F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B272-31BA-0141-AC83-6FFC125A9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2718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35920-BDA5-C24D-9F21-8D2602B5785F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B272-31BA-0141-AC83-6FFC125A948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349764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35920-BDA5-C24D-9F21-8D2602B5785F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B272-31BA-0141-AC83-6FFC125A9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604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35920-BDA5-C24D-9F21-8D2602B5785F}" type="datetimeFigureOut">
              <a:rPr lang="en-US" smtClean="0"/>
              <a:t>8/20/24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B272-31BA-0141-AC83-6FFC125A9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0949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35920-BDA5-C24D-9F21-8D2602B5785F}" type="datetimeFigureOut">
              <a:rPr lang="en-US" smtClean="0"/>
              <a:t>8/20/24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B272-31BA-0141-AC83-6FFC125A9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4555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35920-BDA5-C24D-9F21-8D2602B5785F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B272-31BA-0141-AC83-6FFC125A9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488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35920-BDA5-C24D-9F21-8D2602B5785F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B272-31BA-0141-AC83-6FFC125A9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69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35920-BDA5-C24D-9F21-8D2602B5785F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B272-31BA-0141-AC83-6FFC125A9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962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35920-BDA5-C24D-9F21-8D2602B5785F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B272-31BA-0141-AC83-6FFC125A9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86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35920-BDA5-C24D-9F21-8D2602B5785F}" type="datetimeFigureOut">
              <a:rPr lang="en-US" smtClean="0"/>
              <a:t>8/20/24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B272-31BA-0141-AC83-6FFC125A9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048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35920-BDA5-C24D-9F21-8D2602B5785F}" type="datetimeFigureOut">
              <a:rPr lang="en-US" smtClean="0"/>
              <a:t>8/20/24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B272-31BA-0141-AC83-6FFC125A9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252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35920-BDA5-C24D-9F21-8D2602B5785F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B272-31BA-0141-AC83-6FFC125A9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46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35920-BDA5-C24D-9F21-8D2602B5785F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B272-31BA-0141-AC83-6FFC125A9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051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35920-BDA5-C24D-9F21-8D2602B5785F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B272-31BA-0141-AC83-6FFC125A9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030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35920-BDA5-C24D-9F21-8D2602B5785F}" type="datetimeFigureOut">
              <a:rPr lang="en-US" smtClean="0"/>
              <a:t>8/20/24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B272-31BA-0141-AC83-6FFC125A9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31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9D35920-BDA5-C24D-9F21-8D2602B5785F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4B272-31BA-0141-AC83-6FFC125A9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5041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400" b="0" i="0" kern="1200">
          <a:solidFill>
            <a:schemeClr val="accent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60000"/>
        <a:buFont typeface="Wingdings 3" charset="2"/>
        <a:buChar char=""/>
        <a:defRPr sz="3200" b="0" i="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60000"/>
        <a:buFont typeface="Wingdings 3" charset="2"/>
        <a:buChar char=""/>
        <a:defRPr sz="2800" b="0" i="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60000"/>
        <a:buFont typeface="Wingdings 3" charset="2"/>
        <a:buChar char=""/>
        <a:defRPr sz="2400" b="0" i="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60000"/>
        <a:buFont typeface="Wingdings 3" charset="2"/>
        <a:buChar char=""/>
        <a:defRPr sz="2000" b="0" i="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60000"/>
        <a:buFont typeface="Wingdings 3" charset="2"/>
        <a:buChar char=""/>
        <a:defRPr sz="1800" b="0" i="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tiff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7" Type="http://schemas.microsoft.com/office/2007/relationships/hdphoto" Target="../media/hdphoto2.wdp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tientsafetyinstitute.ca/English/toolsResources/safetyCompetencies/Pages/default.aspx" TargetMode="External"/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9E512-8A24-B49F-6933-5B8341A15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68" y="5517397"/>
            <a:ext cx="11670224" cy="1078207"/>
          </a:xfrm>
        </p:spPr>
        <p:txBody>
          <a:bodyPr/>
          <a:lstStyle/>
          <a:p>
            <a:r>
              <a:rPr lang="en-CA" sz="2800" b="0" i="0" u="none" strike="noStrike">
                <a:solidFill>
                  <a:schemeClr val="tx1"/>
                </a:solidFill>
                <a:effectLst/>
              </a:rPr>
              <a:t>This work is licensed under CC BY-NC-SA 4.0. To view a copy of this license, visit: </a:t>
            </a:r>
            <a:r>
              <a:rPr lang="en-CA" sz="2800" b="0" i="0" u="none" strike="noStrike">
                <a:effectLst/>
              </a:rPr>
              <a:t>https://creativecommons.org/licenses/by-nc-sa/4.0/</a:t>
            </a:r>
            <a:endParaRPr lang="en-US" sz="2800"/>
          </a:p>
        </p:txBody>
      </p:sp>
      <p:pic>
        <p:nvPicPr>
          <p:cNvPr id="5" name="Picture 4" descr="A white and black text on a white background&#10;&#10;Description automatically generated">
            <a:extLst>
              <a:ext uri="{FF2B5EF4-FFF2-40B4-BE49-F238E27FC236}">
                <a16:creationId xmlns:a16="http://schemas.microsoft.com/office/drawing/2014/main" id="{8EC714A3-454C-2A5F-01F8-B73E7F7C4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827" y="595241"/>
            <a:ext cx="8649346" cy="477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09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FE818-B3E1-5449-AB1D-E95D0D6BF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Think-Pair-Share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54162-5DE7-1A47-BA73-29A3D8079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Pair up again</a:t>
            </a:r>
          </a:p>
          <a:p>
            <a:r>
              <a:rPr lang="en-US" dirty="0"/>
              <a:t>Think about the equipment that you interact with on a daily basis</a:t>
            </a:r>
          </a:p>
          <a:p>
            <a:r>
              <a:rPr lang="en-US" dirty="0"/>
              <a:t>Generate 1 example of both great and poor design/usability</a:t>
            </a:r>
          </a:p>
          <a:p>
            <a:r>
              <a:rPr lang="en-US" dirty="0"/>
              <a:t>For the poor list, try to be </a:t>
            </a:r>
            <a:r>
              <a:rPr lang="en-US" i="1" dirty="0"/>
              <a:t>specific</a:t>
            </a:r>
            <a:r>
              <a:rPr lang="en-US" dirty="0"/>
              <a:t> re the issues</a:t>
            </a:r>
          </a:p>
        </p:txBody>
      </p:sp>
    </p:spTree>
    <p:extLst>
      <p:ext uri="{BB962C8B-B14F-4D97-AF65-F5344CB8AC3E}">
        <p14:creationId xmlns:p14="http://schemas.microsoft.com/office/powerpoint/2010/main" val="3271425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26B5-DF0F-6CD6-84F0-DD0596035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6" y="2426677"/>
            <a:ext cx="8825657" cy="2350703"/>
          </a:xfrm>
        </p:spPr>
        <p:txBody>
          <a:bodyPr anchor="ctr"/>
          <a:lstStyle/>
          <a:p>
            <a:r>
              <a:rPr lang="en-US" sz="6000" dirty="0"/>
              <a:t>Discussion of well/poorly designed equipment</a:t>
            </a:r>
          </a:p>
        </p:txBody>
      </p:sp>
    </p:spTree>
    <p:extLst>
      <p:ext uri="{BB962C8B-B14F-4D97-AF65-F5344CB8AC3E}">
        <p14:creationId xmlns:p14="http://schemas.microsoft.com/office/powerpoint/2010/main" val="1422903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FFF81F9-8089-F24F-22F1-76A7CFCD8E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60188" y="1378227"/>
            <a:ext cx="8871623" cy="5186083"/>
          </a:xfrm>
        </p:spPr>
      </p:pic>
    </p:spTree>
    <p:extLst>
      <p:ext uri="{BB962C8B-B14F-4D97-AF65-F5344CB8AC3E}">
        <p14:creationId xmlns:p14="http://schemas.microsoft.com/office/powerpoint/2010/main" val="4212457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02A1A-277A-EE23-678A-8E2880DD1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QPS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FC443-AFBF-EF69-25E2-5F35B73DF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9"/>
            <a:ext cx="9570550" cy="3961020"/>
          </a:xfrm>
        </p:spPr>
        <p:txBody>
          <a:bodyPr/>
          <a:lstStyle/>
          <a:p>
            <a:r>
              <a:rPr lang="en-US" dirty="0"/>
              <a:t>Individual adverse event submission</a:t>
            </a:r>
          </a:p>
          <a:p>
            <a:pPr lvl="1"/>
            <a:r>
              <a:rPr lang="en-US" dirty="0"/>
              <a:t>HF not readily apparent, submitter feels at fault, ashamed</a:t>
            </a:r>
          </a:p>
          <a:p>
            <a:r>
              <a:rPr lang="en-US" dirty="0"/>
              <a:t>QPS Committee adverse event analysis</a:t>
            </a:r>
          </a:p>
          <a:p>
            <a:pPr lvl="1"/>
            <a:r>
              <a:rPr lang="en-US" dirty="0"/>
              <a:t>Reveals Human Factors at play</a:t>
            </a:r>
          </a:p>
          <a:p>
            <a:r>
              <a:rPr lang="en-US" dirty="0"/>
              <a:t>Clusters of similar reports confirm that well meaning healthcare providers “set up to fail"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900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1C1D0-DADB-3448-8EDC-8F4C36FE6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47" y="93415"/>
            <a:ext cx="6244944" cy="1358472"/>
          </a:xfrm>
        </p:spPr>
        <p:txBody>
          <a:bodyPr/>
          <a:lstStyle/>
          <a:p>
            <a:pPr algn="ctr"/>
            <a:r>
              <a:rPr lang="en-US" dirty="0"/>
              <a:t>Hierarchy of </a:t>
            </a:r>
            <a:br>
              <a:rPr lang="en-US" dirty="0"/>
            </a:br>
            <a:r>
              <a:rPr lang="en-US" dirty="0"/>
              <a:t>Intervention Effectiveness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9BB46-642E-A04B-B6E4-372E6F9E8A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6111" y="1548384"/>
            <a:ext cx="4853540" cy="5309616"/>
          </a:xfrm>
        </p:spPr>
        <p:txBody>
          <a:bodyPr>
            <a:normAutofit lnSpcReduction="10000"/>
          </a:bodyPr>
          <a:lstStyle/>
          <a:p>
            <a:pPr lvl="1"/>
            <a:r>
              <a:rPr lang="en-US" sz="2400" b="1" dirty="0"/>
              <a:t>Forcing functions</a:t>
            </a:r>
          </a:p>
          <a:p>
            <a:pPr marL="457189" lvl="1" indent="0">
              <a:buNone/>
            </a:pPr>
            <a:r>
              <a:rPr lang="en-US" sz="2400" dirty="0"/>
              <a:t>	- O2/N2O/Air hoses</a:t>
            </a:r>
          </a:p>
          <a:p>
            <a:pPr lvl="1"/>
            <a:r>
              <a:rPr lang="en-US" sz="2400" b="1" dirty="0"/>
              <a:t>Automation</a:t>
            </a:r>
          </a:p>
          <a:p>
            <a:pPr marL="457189" lvl="1" indent="0">
              <a:buNone/>
            </a:pPr>
            <a:r>
              <a:rPr lang="en-US" sz="2400" dirty="0"/>
              <a:t>	- EPIC allergy warnings</a:t>
            </a:r>
          </a:p>
          <a:p>
            <a:pPr lvl="1"/>
            <a:r>
              <a:rPr lang="en-US" sz="2400" b="1" dirty="0"/>
              <a:t>Standardization</a:t>
            </a:r>
          </a:p>
          <a:p>
            <a:pPr marL="457189" lvl="1" indent="0">
              <a:buNone/>
            </a:pPr>
            <a:r>
              <a:rPr lang="en-US" sz="2400" dirty="0"/>
              <a:t>	- Care maps</a:t>
            </a:r>
          </a:p>
          <a:p>
            <a:pPr lvl="1"/>
            <a:r>
              <a:rPr lang="en-US" sz="2400" b="1" dirty="0"/>
              <a:t>Checklists</a:t>
            </a:r>
          </a:p>
          <a:p>
            <a:pPr marL="457189" lvl="1" indent="0">
              <a:buNone/>
            </a:pPr>
            <a:r>
              <a:rPr lang="en-US" sz="2400" dirty="0"/>
              <a:t>	- Surgical safety checklist</a:t>
            </a:r>
          </a:p>
          <a:p>
            <a:pPr lvl="1"/>
            <a:r>
              <a:rPr lang="en-US" sz="2400" b="1" dirty="0"/>
              <a:t>Policies</a:t>
            </a:r>
          </a:p>
          <a:p>
            <a:pPr marL="457189" lvl="1" indent="0">
              <a:buNone/>
            </a:pPr>
            <a:r>
              <a:rPr lang="en-US" sz="2400" dirty="0"/>
              <a:t>	- Hospital PPE usage rules</a:t>
            </a:r>
            <a:endParaRPr lang="en-US" sz="2400" b="1" dirty="0"/>
          </a:p>
          <a:p>
            <a:pPr lvl="1"/>
            <a:r>
              <a:rPr lang="en-US" sz="2400" b="1" dirty="0"/>
              <a:t>Education/training</a:t>
            </a:r>
          </a:p>
          <a:p>
            <a:pPr marL="457189" lvl="1" indent="0">
              <a:buNone/>
            </a:pPr>
            <a:endParaRPr lang="en-US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5F936DB-6750-7C4F-BC08-340A00AD28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tretch/>
        </p:blipFill>
        <p:spPr>
          <a:xfrm>
            <a:off x="6621463" y="269545"/>
            <a:ext cx="5300863" cy="631891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3015AA-6B58-1241-B86C-2BDAEBCE859E}"/>
              </a:ext>
            </a:extLst>
          </p:cNvPr>
          <p:cNvSpPr txBox="1"/>
          <p:nvPr/>
        </p:nvSpPr>
        <p:spPr>
          <a:xfrm>
            <a:off x="8814319" y="6280679"/>
            <a:ext cx="2874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</a:rPr>
              <a:t>Diagram created by Cassie McDaniel</a:t>
            </a:r>
          </a:p>
        </p:txBody>
      </p:sp>
    </p:spTree>
    <p:extLst>
      <p:ext uri="{BB962C8B-B14F-4D97-AF65-F5344CB8AC3E}">
        <p14:creationId xmlns:p14="http://schemas.microsoft.com/office/powerpoint/2010/main" val="2660921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108469" y="2526342"/>
            <a:ext cx="6930730" cy="3706878"/>
            <a:chOff x="1406085" y="2530549"/>
            <a:chExt cx="7280716" cy="367241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6085" y="2530549"/>
              <a:ext cx="7280716" cy="3672412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1520456" y="3551274"/>
              <a:ext cx="78680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1520455" y="5280647"/>
              <a:ext cx="78680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1527545" y="4284920"/>
              <a:ext cx="78680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ierc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322" y="322360"/>
            <a:ext cx="2581122" cy="199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5C75477-C71D-C900-EC41-81B032B5D936}"/>
              </a:ext>
            </a:extLst>
          </p:cNvPr>
          <p:cNvGrpSpPr/>
          <p:nvPr/>
        </p:nvGrpSpPr>
        <p:grpSpPr>
          <a:xfrm>
            <a:off x="607556" y="329706"/>
            <a:ext cx="8142125" cy="1804997"/>
            <a:chOff x="431709" y="462991"/>
            <a:chExt cx="8142125" cy="180499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5"/>
            <a:srcRect t="1" b="-1255"/>
            <a:stretch/>
          </p:blipFill>
          <p:spPr>
            <a:xfrm>
              <a:off x="431709" y="462991"/>
              <a:ext cx="8125193" cy="1804997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981092" y="769538"/>
              <a:ext cx="1592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1978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B7B4BF4-8EF3-E21D-BBDD-631BB2CDE514}"/>
              </a:ext>
            </a:extLst>
          </p:cNvPr>
          <p:cNvSpPr txBox="1"/>
          <p:nvPr/>
        </p:nvSpPr>
        <p:spPr>
          <a:xfrm>
            <a:off x="4931358" y="6461574"/>
            <a:ext cx="7253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Slide adapted from TOH Grand Rounds presentation by Dr. Joshua Roberts, May 2018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9A42EA-2C4F-4780-F8E4-0FF26AB40D97}"/>
              </a:ext>
            </a:extLst>
          </p:cNvPr>
          <p:cNvSpPr txBox="1"/>
          <p:nvPr/>
        </p:nvSpPr>
        <p:spPr>
          <a:xfrm>
            <a:off x="152801" y="2395240"/>
            <a:ext cx="495566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Dr. Jeffrey Cooper (PhD) </a:t>
            </a:r>
          </a:p>
          <a:p>
            <a:endParaRPr lang="en-US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Bioengineering Unit, Department of Anesthesia and Critical Care at Massachusetts General Hospital</a:t>
            </a:r>
          </a:p>
          <a:p>
            <a:pPr marL="342900" indent="-342900">
              <a:buFontTx/>
              <a:buChar char="-"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Lead team that used aviation-inspired incident analysis technique to understand causes of mishaps/injuries</a:t>
            </a: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Is widely regarded as the “father of patient safety research.” </a:t>
            </a:r>
          </a:p>
          <a:p>
            <a:pPr marL="342900" indent="-342900">
              <a:buFontTx/>
              <a:buChar char="-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871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90" y="216696"/>
            <a:ext cx="4282400" cy="31833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6349"/>
          <a:stretch/>
        </p:blipFill>
        <p:spPr>
          <a:xfrm>
            <a:off x="4659847" y="216697"/>
            <a:ext cx="2756311" cy="32123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9000"/>
                    </a14:imgEffect>
                  </a14:imgLayer>
                </a14:imgProps>
              </a:ext>
            </a:extLst>
          </a:blip>
          <a:srcRect r="50117" b="65934"/>
          <a:stretch/>
        </p:blipFill>
        <p:spPr>
          <a:xfrm>
            <a:off x="4636739" y="3603823"/>
            <a:ext cx="5528792" cy="28404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6C4BE4F-4A02-78D9-239E-67011C0DD92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3000"/>
                    </a14:imgEffect>
                  </a14:imgLayer>
                </a14:imgProps>
              </a:ext>
            </a:extLst>
          </a:blip>
          <a:srcRect l="50200" t="1424" r="-82" b="51735"/>
          <a:stretch/>
        </p:blipFill>
        <p:spPr>
          <a:xfrm>
            <a:off x="177590" y="3603823"/>
            <a:ext cx="4282400" cy="30251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107EF9-9127-9B10-D763-DF0CCD202392}"/>
              </a:ext>
            </a:extLst>
          </p:cNvPr>
          <p:cNvSpPr txBox="1"/>
          <p:nvPr/>
        </p:nvSpPr>
        <p:spPr>
          <a:xfrm>
            <a:off x="4938219" y="6472292"/>
            <a:ext cx="7253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Slide adapted from TOH Grand Rounds presentation by Dr. Joshua Roberts, May 2018</a:t>
            </a:r>
          </a:p>
        </p:txBody>
      </p:sp>
    </p:spTree>
    <p:extLst>
      <p:ext uri="{BB962C8B-B14F-4D97-AF65-F5344CB8AC3E}">
        <p14:creationId xmlns:p14="http://schemas.microsoft.com/office/powerpoint/2010/main" val="1535668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2BB76-49F0-1E4F-86FB-A977A0EA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47" y="452718"/>
            <a:ext cx="9988062" cy="1400530"/>
          </a:xfrm>
        </p:spPr>
        <p:txBody>
          <a:bodyPr/>
          <a:lstStyle/>
          <a:p>
            <a:r>
              <a:rPr lang="en-US" dirty="0"/>
              <a:t>Today’s Forced Functions: Work in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BC081-5578-3945-9CF9-F31658E0B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709530"/>
            <a:ext cx="9007369" cy="4538869"/>
          </a:xfrm>
        </p:spPr>
        <p:txBody>
          <a:bodyPr/>
          <a:lstStyle/>
          <a:p>
            <a:r>
              <a:rPr lang="en-US" dirty="0"/>
              <a:t>The International Standards Organization (ISO) created ISO 80369 in 2016: to ensure that small bore connectors used for one route of administration (e.g. IV, enteral, neuraxial) cannot  fit for another route</a:t>
            </a:r>
          </a:p>
          <a:p>
            <a:r>
              <a:rPr lang="en-US" dirty="0"/>
              <a:t>ISO 803696-6: Standardization of neuraxial connections that are not compatible with </a:t>
            </a:r>
            <a:r>
              <a:rPr lang="en-US" dirty="0" err="1"/>
              <a:t>Luer</a:t>
            </a:r>
            <a:r>
              <a:rPr lang="en-US" dirty="0"/>
              <a:t> lock system</a:t>
            </a:r>
          </a:p>
        </p:txBody>
      </p:sp>
    </p:spTree>
    <p:extLst>
      <p:ext uri="{BB962C8B-B14F-4D97-AF65-F5344CB8AC3E}">
        <p14:creationId xmlns:p14="http://schemas.microsoft.com/office/powerpoint/2010/main" val="2227813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721935" y="4688959"/>
            <a:ext cx="6595730" cy="77617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17A26E3-0220-2D66-95A1-2E2028E56F5F}"/>
              </a:ext>
            </a:extLst>
          </p:cNvPr>
          <p:cNvGrpSpPr/>
          <p:nvPr/>
        </p:nvGrpSpPr>
        <p:grpSpPr>
          <a:xfrm>
            <a:off x="2309532" y="268779"/>
            <a:ext cx="7572935" cy="5600700"/>
            <a:chOff x="2721935" y="936994"/>
            <a:chExt cx="7572935" cy="56007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21935" y="936994"/>
              <a:ext cx="6705600" cy="56007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64557" y="2431363"/>
              <a:ext cx="2184541" cy="109227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10329" y="4630456"/>
              <a:ext cx="2184541" cy="95394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381AD28-FCA1-59F1-6E7E-0A4C144C526F}"/>
              </a:ext>
            </a:extLst>
          </p:cNvPr>
          <p:cNvSpPr txBox="1"/>
          <p:nvPr/>
        </p:nvSpPr>
        <p:spPr>
          <a:xfrm>
            <a:off x="5529655" y="6447695"/>
            <a:ext cx="6521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Slide from TOH Grand Rounds presentation by Dr. Joshua Roberts, May 2018</a:t>
            </a:r>
          </a:p>
        </p:txBody>
      </p:sp>
    </p:spTree>
    <p:extLst>
      <p:ext uri="{BB962C8B-B14F-4D97-AF65-F5344CB8AC3E}">
        <p14:creationId xmlns:p14="http://schemas.microsoft.com/office/powerpoint/2010/main" val="1887142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202" y="229039"/>
            <a:ext cx="8147383" cy="60594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AD83EB-23CF-B3E6-C2DE-0CBE51DD0273}"/>
              </a:ext>
            </a:extLst>
          </p:cNvPr>
          <p:cNvSpPr txBox="1"/>
          <p:nvPr/>
        </p:nvSpPr>
        <p:spPr>
          <a:xfrm>
            <a:off x="5670919" y="6459684"/>
            <a:ext cx="6521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Slide from TOH Grand Rounds presentation by Dr. Joshua Roberts, May 2018</a:t>
            </a:r>
          </a:p>
        </p:txBody>
      </p:sp>
    </p:spTree>
    <p:extLst>
      <p:ext uri="{BB962C8B-B14F-4D97-AF65-F5344CB8AC3E}">
        <p14:creationId xmlns:p14="http://schemas.microsoft.com/office/powerpoint/2010/main" val="1404675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8D0172-F2E0-4763-9C35-F02266495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6FB2B2-CE21-407F-B22E-302DADC2C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9F2851FB-E841-4509-8A6D-A416376EA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14BDC0-C392-2B47-AF91-33F37EA764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505" y="623571"/>
            <a:ext cx="10260990" cy="3523885"/>
          </a:xfrm>
        </p:spPr>
        <p:txBody>
          <a:bodyPr anchor="ctr">
            <a:normAutofit/>
          </a:bodyPr>
          <a:lstStyle/>
          <a:p>
            <a:pPr algn="ctr"/>
            <a:r>
              <a:rPr lang="en-US" sz="8000" dirty="0"/>
              <a:t>Human Factors and Human Limitations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CD68A8-1933-DC49-A04E-F3E7749BBA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505" y="4777380"/>
            <a:ext cx="10260990" cy="1693758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Lucie Filteau, MD, FRCPC</a:t>
            </a:r>
          </a:p>
          <a:p>
            <a:pPr algn="ctr"/>
            <a:r>
              <a:rPr lang="en-US" sz="2400" dirty="0">
                <a:solidFill>
                  <a:schemeClr val="bg2"/>
                </a:solidFill>
              </a:rPr>
              <a:t>PGY 2-4 Academic half day</a:t>
            </a:r>
          </a:p>
          <a:p>
            <a:pPr algn="ctr"/>
            <a:r>
              <a:rPr lang="en-US" sz="2400" dirty="0">
                <a:solidFill>
                  <a:schemeClr val="bg2"/>
                </a:solidFill>
              </a:rPr>
              <a:t>QPS Series</a:t>
            </a:r>
          </a:p>
          <a:p>
            <a:pPr algn="ctr"/>
            <a:endParaRPr 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882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93" y="290327"/>
            <a:ext cx="9736016" cy="60097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59D8B7-BE93-39FF-AF9D-0AB1588648EE}"/>
              </a:ext>
            </a:extLst>
          </p:cNvPr>
          <p:cNvSpPr txBox="1"/>
          <p:nvPr/>
        </p:nvSpPr>
        <p:spPr>
          <a:xfrm>
            <a:off x="5670919" y="6519446"/>
            <a:ext cx="6521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Slide from TOH Grand Rounds presentation by Dr. Joshua Roberts, May 2018</a:t>
            </a:r>
          </a:p>
        </p:txBody>
      </p:sp>
    </p:spTree>
    <p:extLst>
      <p:ext uri="{BB962C8B-B14F-4D97-AF65-F5344CB8AC3E}">
        <p14:creationId xmlns:p14="http://schemas.microsoft.com/office/powerpoint/2010/main" val="1435169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79" y="251248"/>
            <a:ext cx="9596113" cy="60792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A1E3E5-9B03-3CB7-D8F6-E6E360A12D33}"/>
              </a:ext>
            </a:extLst>
          </p:cNvPr>
          <p:cNvSpPr txBox="1"/>
          <p:nvPr/>
        </p:nvSpPr>
        <p:spPr>
          <a:xfrm>
            <a:off x="5670919" y="6437475"/>
            <a:ext cx="6521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Slide from TOH Grand Rounds presentation by Dr. Joshua Roberts, May 2018</a:t>
            </a:r>
          </a:p>
        </p:txBody>
      </p:sp>
    </p:spTree>
    <p:extLst>
      <p:ext uri="{BB962C8B-B14F-4D97-AF65-F5344CB8AC3E}">
        <p14:creationId xmlns:p14="http://schemas.microsoft.com/office/powerpoint/2010/main" val="107591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2BB76-49F0-1E4F-86FB-A977A0EA2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NRFit</a:t>
            </a:r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D9A47D9-B51C-C99D-4423-2E849B506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88" y="1854572"/>
            <a:ext cx="10756224" cy="455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243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538391"/>
              </p:ext>
            </p:extLst>
          </p:nvPr>
        </p:nvGraphicFramePr>
        <p:xfrm>
          <a:off x="2027274" y="2247605"/>
          <a:ext cx="7556340" cy="387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9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9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90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39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980">
                <a:tc>
                  <a:txBody>
                    <a:bodyPr/>
                    <a:lstStyle/>
                    <a:p>
                      <a:r>
                        <a:rPr lang="en-US" dirty="0"/>
                        <a:t>succinylcholine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methohexital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cefazolin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chlorhexidine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3980">
                <a:tc>
                  <a:txBody>
                    <a:bodyPr/>
                    <a:lstStyle/>
                    <a:p>
                      <a:r>
                        <a:rPr lang="en-US" dirty="0" err="1"/>
                        <a:t>rocuronium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diazepam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MgSO4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amox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clav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3980">
                <a:tc>
                  <a:txBody>
                    <a:bodyPr/>
                    <a:lstStyle/>
                    <a:p>
                      <a:r>
                        <a:rPr lang="en-US" dirty="0" err="1"/>
                        <a:t>cisatracurium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midazolam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glucose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gentamicin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3980">
                <a:tc>
                  <a:txBody>
                    <a:bodyPr/>
                    <a:lstStyle/>
                    <a:p>
                      <a:r>
                        <a:rPr lang="en-US" dirty="0" err="1"/>
                        <a:t>atracurium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ephedrine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TPN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3980">
                <a:tc>
                  <a:txBody>
                    <a:bodyPr/>
                    <a:lstStyle/>
                    <a:p>
                      <a:r>
                        <a:rPr lang="en-US" dirty="0" err="1"/>
                        <a:t>vecuronium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metaraminol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labetalol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3980">
                <a:tc>
                  <a:txBody>
                    <a:bodyPr/>
                    <a:lstStyle/>
                    <a:p>
                      <a:r>
                        <a:rPr lang="en-US" dirty="0" err="1"/>
                        <a:t>pancuronium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ondansetron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3980">
                <a:tc>
                  <a:txBody>
                    <a:bodyPr/>
                    <a:lstStyle/>
                    <a:p>
                      <a:r>
                        <a:rPr lang="en-US" dirty="0"/>
                        <a:t>thiopental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KCl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paraldehyde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773722" y="530158"/>
            <a:ext cx="9391004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One can consider the epidural space as a human dustbin as virtually every drug or solution used in the hospital has been reported to have been injected epidurally.”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Beckers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b="1" i="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Inadvertent epidural injection of drugs for intravenous use. A review</a:t>
            </a:r>
            <a:r>
              <a:rPr lang="en-US" sz="2400" i="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Acta </a:t>
            </a:r>
            <a:r>
              <a:rPr lang="en-US" sz="2400" i="0" kern="12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Anaesthesiol</a:t>
            </a:r>
            <a:r>
              <a:rPr lang="en-US" sz="2400" i="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0" kern="12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Belg</a:t>
            </a:r>
            <a:r>
              <a:rPr lang="en-US" sz="2400" i="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2012)</a:t>
            </a:r>
          </a:p>
          <a:p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4D6456-8620-380A-2A38-F12C42DB4104}"/>
              </a:ext>
            </a:extLst>
          </p:cNvPr>
          <p:cNvSpPr txBox="1"/>
          <p:nvPr/>
        </p:nvSpPr>
        <p:spPr>
          <a:xfrm>
            <a:off x="5670919" y="6519446"/>
            <a:ext cx="6521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Slide from TOH Grand Rounds presentation by Dr. Joshua Roberts, May 2018</a:t>
            </a:r>
          </a:p>
        </p:txBody>
      </p:sp>
    </p:spTree>
    <p:extLst>
      <p:ext uri="{BB962C8B-B14F-4D97-AF65-F5344CB8AC3E}">
        <p14:creationId xmlns:p14="http://schemas.microsoft.com/office/powerpoint/2010/main" val="119196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B65AB-B338-5408-1864-38484ECC2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Threat on the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44833-4C57-7EC8-5B25-1B1C8BAAC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1635370"/>
            <a:ext cx="4992688" cy="4613030"/>
          </a:xfrm>
        </p:spPr>
        <p:txBody>
          <a:bodyPr/>
          <a:lstStyle/>
          <a:p>
            <a:r>
              <a:rPr lang="en-US" dirty="0"/>
              <a:t>Tranexamic Acid</a:t>
            </a:r>
          </a:p>
        </p:txBody>
      </p:sp>
      <p:pic>
        <p:nvPicPr>
          <p:cNvPr id="7" name="Picture 6" descr="A group of plastic cups with yellow liquid in them&#10;&#10;Description automatically generated with low confidence">
            <a:extLst>
              <a:ext uri="{FF2B5EF4-FFF2-40B4-BE49-F238E27FC236}">
                <a16:creationId xmlns:a16="http://schemas.microsoft.com/office/drawing/2014/main" id="{FDB1E6BE-D7AC-291E-3C30-6B77AFCBE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128" y="2759787"/>
            <a:ext cx="4992688" cy="3744516"/>
          </a:xfrm>
          <a:prstGeom prst="rect">
            <a:avLst/>
          </a:prstGeom>
        </p:spPr>
      </p:pic>
      <p:pic>
        <p:nvPicPr>
          <p:cNvPr id="9" name="Picture 8" descr="A picture containing cup, indoor, coffee, orange&#10;&#10;Description automatically generated">
            <a:extLst>
              <a:ext uri="{FF2B5EF4-FFF2-40B4-BE49-F238E27FC236}">
                <a16:creationId xmlns:a16="http://schemas.microsoft.com/office/drawing/2014/main" id="{474B515A-2234-A91D-5BB8-6AF20A7D0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8586" y="1399907"/>
            <a:ext cx="3906716" cy="520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702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E0F498D-26FA-23FB-23BD-B0EE25C2C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80" y="1563756"/>
            <a:ext cx="11486240" cy="483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025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2BB76-49F0-1E4F-86FB-A977A0EA2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NRFit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BC081-5578-3945-9CF9-F31658E0B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1709530"/>
            <a:ext cx="5310740" cy="4300473"/>
          </a:xfrm>
        </p:spPr>
        <p:txBody>
          <a:bodyPr/>
          <a:lstStyle/>
          <a:p>
            <a:r>
              <a:rPr lang="en-US" dirty="0"/>
              <a:t>Institute for Safe medication Practices (ISMP)  article:</a:t>
            </a:r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A456AC7E-3790-12A2-7A5C-7E0AB2229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140" y="1573661"/>
            <a:ext cx="4315749" cy="430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92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CE647-A9CF-6C4C-9028-03D5E1CBE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878115" cy="1400530"/>
          </a:xfrm>
        </p:spPr>
        <p:txBody>
          <a:bodyPr/>
          <a:lstStyle/>
          <a:p>
            <a:r>
              <a:rPr lang="en-US" dirty="0"/>
              <a:t>How YOU Can Contribute to Improved HF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D63A4-3FCA-DB43-B8E3-45CA01214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918"/>
            <a:ext cx="10421579" cy="4195481"/>
          </a:xfrm>
        </p:spPr>
        <p:txBody>
          <a:bodyPr>
            <a:normAutofit fontScale="92500"/>
          </a:bodyPr>
          <a:lstStyle/>
          <a:p>
            <a:r>
              <a:rPr lang="en-US" dirty="0"/>
              <a:t>Participate in industry focus groups in design phase</a:t>
            </a:r>
          </a:p>
          <a:p>
            <a:r>
              <a:rPr lang="en-US" dirty="0"/>
              <a:t>Participate in dept’s new equipment education/evaluation</a:t>
            </a:r>
          </a:p>
          <a:p>
            <a:r>
              <a:rPr lang="en-US" dirty="0"/>
              <a:t>Have an HF lens and offer feedback when changes are planned</a:t>
            </a:r>
          </a:p>
          <a:p>
            <a:r>
              <a:rPr lang="en-US" dirty="0"/>
              <a:t>Send faulty equipment to Biomed</a:t>
            </a:r>
          </a:p>
          <a:p>
            <a:r>
              <a:rPr lang="en-US" dirty="0"/>
              <a:t>Report errors, near misses to highlight human factors</a:t>
            </a:r>
          </a:p>
          <a:p>
            <a:r>
              <a:rPr lang="en-US" dirty="0"/>
              <a:t>Join the Canadian and/or International Standards Association (CSA, ISO) to help develop the standards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5963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0D571-4623-7944-BC07-CA663855B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Vanessa’s Law (Dec 2019)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D6352-D7F7-794A-8B50-A265C0752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AKA: Protecting Canadians from Unsafe Drugs Act</a:t>
            </a:r>
          </a:p>
          <a:p>
            <a:r>
              <a:rPr lang="en-US"/>
              <a:t>Hospitals are </a:t>
            </a:r>
            <a:r>
              <a:rPr lang="en-US" i="1"/>
              <a:t>obligated</a:t>
            </a:r>
            <a:r>
              <a:rPr lang="en-US"/>
              <a:t> to forward certain SLS reports directly to Health Canada</a:t>
            </a:r>
          </a:p>
          <a:p>
            <a:pPr lvl="1"/>
            <a:r>
              <a:rPr lang="en-US"/>
              <a:t>Medical device incidents</a:t>
            </a:r>
          </a:p>
          <a:p>
            <a:pPr lvl="1"/>
            <a:r>
              <a:rPr lang="en-US"/>
              <a:t>Serious adverse medication reactions</a:t>
            </a:r>
          </a:p>
          <a:p>
            <a:r>
              <a:rPr lang="en-US"/>
              <a:t>Health Canada</a:t>
            </a:r>
          </a:p>
          <a:p>
            <a:pPr lvl="1"/>
            <a:r>
              <a:rPr lang="en-US"/>
              <a:t>Granted enhanced powers to take action when risk to health identified</a:t>
            </a:r>
          </a:p>
          <a:p>
            <a:pPr lvl="1"/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C412A9-3C11-68C7-104A-D9E5FC0B1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4957" y="2685087"/>
            <a:ext cx="2441064" cy="243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98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71899-1C4C-781F-6856-AC752A767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Health Canada Powers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BB1F4-E7AF-49F6-A916-225A93BFD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746849"/>
            <a:ext cx="8946541" cy="4658433"/>
          </a:xfrm>
        </p:spPr>
        <p:txBody>
          <a:bodyPr>
            <a:normAutofit/>
          </a:bodyPr>
          <a:lstStyle/>
          <a:p>
            <a:r>
              <a:rPr lang="en-US" dirty="0"/>
              <a:t>Power to require information, tests or studies</a:t>
            </a:r>
          </a:p>
          <a:p>
            <a:r>
              <a:rPr lang="en-US" dirty="0"/>
              <a:t>Power to require label change/package modification (health warnings)</a:t>
            </a:r>
          </a:p>
          <a:p>
            <a:r>
              <a:rPr lang="en-US" dirty="0"/>
              <a:t>Power to recall unsafe therapeutic products</a:t>
            </a:r>
          </a:p>
          <a:p>
            <a:r>
              <a:rPr lang="en-US" dirty="0"/>
              <a:t>Ability to disclose information in certain circumstances</a:t>
            </a:r>
          </a:p>
          <a:p>
            <a:r>
              <a:rPr lang="en-US" dirty="0"/>
              <a:t>Power to impose tougher measures for noncompliance (fines, jail time)</a:t>
            </a:r>
          </a:p>
        </p:txBody>
      </p:sp>
    </p:spTree>
    <p:extLst>
      <p:ext uri="{BB962C8B-B14F-4D97-AF65-F5344CB8AC3E}">
        <p14:creationId xmlns:p14="http://schemas.microsoft.com/office/powerpoint/2010/main" val="3441609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B49BD-C4A4-453B-ED7B-5FFAAA4A7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606" y="225070"/>
            <a:ext cx="9404723" cy="1400530"/>
          </a:xfrm>
        </p:spPr>
        <p:txBody>
          <a:bodyPr/>
          <a:lstStyle/>
          <a:p>
            <a:r>
              <a:rPr lang="en-US" dirty="0"/>
              <a:t>Ottawa Anesthesia QPS Curriculum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F4A5CB-CF95-31A1-3F9B-181354564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214" y="1651000"/>
            <a:ext cx="4396338" cy="576262"/>
          </a:xfrm>
        </p:spPr>
        <p:txBody>
          <a:bodyPr/>
          <a:lstStyle/>
          <a:p>
            <a:r>
              <a:rPr lang="en-US" sz="3600" dirty="0"/>
              <a:t>PGY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78CC7-E2CB-2B2A-F75C-13B765DCE3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2606" y="2463800"/>
            <a:ext cx="4853540" cy="3741738"/>
          </a:xfrm>
        </p:spPr>
        <p:txBody>
          <a:bodyPr>
            <a:noAutofit/>
          </a:bodyPr>
          <a:lstStyle/>
          <a:p>
            <a:r>
              <a:rPr lang="en-US" sz="2800" dirty="0"/>
              <a:t>Intro to Safety</a:t>
            </a:r>
          </a:p>
          <a:p>
            <a:r>
              <a:rPr lang="en-US" sz="2800" dirty="0"/>
              <a:t>Handover</a:t>
            </a:r>
          </a:p>
          <a:p>
            <a:r>
              <a:rPr lang="en-US" sz="2800" dirty="0"/>
              <a:t>Stress and Substance Abuse</a:t>
            </a:r>
          </a:p>
          <a:p>
            <a:r>
              <a:rPr lang="en-US" sz="2800" dirty="0"/>
              <a:t>IPAC Session</a:t>
            </a:r>
          </a:p>
          <a:p>
            <a:r>
              <a:rPr lang="en-US" sz="2800" dirty="0"/>
              <a:t>Positioning Workshop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249B92-031A-09E1-B9FD-A7505CB16B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1651000"/>
            <a:ext cx="3723239" cy="576262"/>
          </a:xfrm>
        </p:spPr>
        <p:txBody>
          <a:bodyPr/>
          <a:lstStyle/>
          <a:p>
            <a:r>
              <a:rPr lang="en-US" sz="3600" dirty="0"/>
              <a:t>PGY 2-4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ECDD7D-5FB5-D0BE-CAF6-56FF1EBA9D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08689" y="2463800"/>
            <a:ext cx="5470705" cy="3741738"/>
          </a:xfrm>
        </p:spPr>
        <p:txBody>
          <a:bodyPr>
            <a:normAutofit fontScale="55000" lnSpcReduction="20000"/>
          </a:bodyPr>
          <a:lstStyle/>
          <a:p>
            <a:r>
              <a:rPr lang="en-US" sz="5100" dirty="0"/>
              <a:t>Intro to Quality Improvement 1</a:t>
            </a:r>
          </a:p>
          <a:p>
            <a:r>
              <a:rPr lang="en-US" sz="5100" dirty="0"/>
              <a:t>Intro to Quality Improvement 2</a:t>
            </a:r>
          </a:p>
          <a:p>
            <a:r>
              <a:rPr lang="en-US" sz="5100" dirty="0"/>
              <a:t>Systems Thinking and Design</a:t>
            </a:r>
          </a:p>
          <a:p>
            <a:r>
              <a:rPr lang="en-US" sz="5100" dirty="0">
                <a:solidFill>
                  <a:schemeClr val="accent1"/>
                </a:solidFill>
              </a:rPr>
              <a:t>Human Factors</a:t>
            </a:r>
          </a:p>
          <a:p>
            <a:r>
              <a:rPr lang="en-US" sz="5100" dirty="0"/>
              <a:t>Resource Stewardship</a:t>
            </a:r>
          </a:p>
          <a:p>
            <a:r>
              <a:rPr lang="en-US" sz="5100" dirty="0"/>
              <a:t>Situational Awareness, Teamwork and Communication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9069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3EA18-A06C-8B06-A537-92AD09CEF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C1D5-87FF-2436-AB34-B79156B7A87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06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9E512-8A24-B49F-6933-5B8341A15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68" y="5517397"/>
            <a:ext cx="11670224" cy="1078207"/>
          </a:xfrm>
        </p:spPr>
        <p:txBody>
          <a:bodyPr/>
          <a:lstStyle/>
          <a:p>
            <a:r>
              <a:rPr lang="en-CA" sz="2800" b="0" i="0" u="none" strike="noStrike">
                <a:solidFill>
                  <a:schemeClr val="tx1"/>
                </a:solidFill>
                <a:effectLst/>
              </a:rPr>
              <a:t>This work is licensed under CC BY-NC-SA 4.0. To view a copy of this license, visit: </a:t>
            </a:r>
            <a:r>
              <a:rPr lang="en-CA" sz="2800" b="0" i="0" u="none" strike="noStrike">
                <a:effectLst/>
              </a:rPr>
              <a:t>https://creativecommons.org/licenses/by-nc-sa/4.0/</a:t>
            </a:r>
            <a:endParaRPr lang="en-US" sz="2800"/>
          </a:p>
        </p:txBody>
      </p:sp>
      <p:pic>
        <p:nvPicPr>
          <p:cNvPr id="5" name="Picture 4" descr="A white and black text on a white background&#10;&#10;Description automatically generated">
            <a:extLst>
              <a:ext uri="{FF2B5EF4-FFF2-40B4-BE49-F238E27FC236}">
                <a16:creationId xmlns:a16="http://schemas.microsoft.com/office/drawing/2014/main" id="{8EC714A3-454C-2A5F-01F8-B73E7F7C4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827" y="595241"/>
            <a:ext cx="8649346" cy="477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631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>
            <a:extLst>
              <a:ext uri="{FF2B5EF4-FFF2-40B4-BE49-F238E27FC236}">
                <a16:creationId xmlns:a16="http://schemas.microsoft.com/office/drawing/2014/main" id="{74DC0F09-E59B-4D54-8EFC-204D5188F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667" y="2060575"/>
            <a:ext cx="3769113" cy="2364468"/>
          </a:xfrm>
        </p:spPr>
        <p:txBody>
          <a:bodyPr>
            <a:normAutofit/>
          </a:bodyPr>
          <a:lstStyle/>
          <a:p>
            <a:r>
              <a:rPr lang="en-US" altLang="en-US" sz="4000" dirty="0">
                <a:solidFill>
                  <a:schemeClr val="accent1"/>
                </a:solidFill>
              </a:rPr>
              <a:t>The Safety Competencies</a:t>
            </a:r>
          </a:p>
        </p:txBody>
      </p:sp>
      <p:pic>
        <p:nvPicPr>
          <p:cNvPr id="143363" name="Picture 3">
            <a:extLst>
              <a:ext uri="{FF2B5EF4-FFF2-40B4-BE49-F238E27FC236}">
                <a16:creationId xmlns:a16="http://schemas.microsoft.com/office/drawing/2014/main" id="{2742188A-BC0D-44D2-AD62-AC3EA144FCA7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5"/>
          <a:stretch/>
        </p:blipFill>
        <p:spPr>
          <a:xfrm>
            <a:off x="5813291" y="159827"/>
            <a:ext cx="6378709" cy="608749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364" name="Text Box 4">
            <a:extLst>
              <a:ext uri="{FF2B5EF4-FFF2-40B4-BE49-F238E27FC236}">
                <a16:creationId xmlns:a16="http://schemas.microsoft.com/office/drawing/2014/main" id="{B09F2B20-77DC-4D6F-A924-FE6A6D716D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244" y="6290790"/>
            <a:ext cx="896461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CA" altLang="en-US" sz="1400" dirty="0">
                <a:hlinkClick r:id="rId3"/>
              </a:rPr>
              <a:t>http://www.patientsafetyinstitute.ca/English/toolsResources/safetyCompetencies/Pages/default.aspx</a:t>
            </a:r>
            <a:endParaRPr lang="en-CA" altLang="en-US" sz="14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3399619-EF3B-43ED-8911-404D2721734D}"/>
              </a:ext>
            </a:extLst>
          </p:cNvPr>
          <p:cNvSpPr/>
          <p:nvPr/>
        </p:nvSpPr>
        <p:spPr>
          <a:xfrm>
            <a:off x="6268686" y="4222406"/>
            <a:ext cx="2471553" cy="1796899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96000"/>
                  <a:lumOff val="4000"/>
                  <a:alpha val="0"/>
                </a:schemeClr>
              </a:gs>
              <a:gs pos="100000">
                <a:schemeClr val="accent1">
                  <a:tint val="44500"/>
                  <a:satMod val="160000"/>
                  <a:lumMod val="12000"/>
                  <a:lumOff val="88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517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780714-0DCF-6245-9D42-1CB7E179D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494719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/>
              <a:t>Common Examples of Cognitive Biases in Medicine</a:t>
            </a:r>
            <a:br>
              <a:rPr lang="en-US" dirty="0"/>
            </a:br>
            <a:br>
              <a:rPr lang="en-US" dirty="0"/>
            </a:br>
            <a:r>
              <a:rPr lang="en-US" sz="3200" dirty="0"/>
              <a:t>(NB: </a:t>
            </a:r>
            <a:r>
              <a:rPr lang="en-US" sz="3200" b="1" i="1" u="sng" dirty="0"/>
              <a:t>can</a:t>
            </a:r>
            <a:r>
              <a:rPr lang="en-US" sz="3200" dirty="0"/>
              <a:t> have &gt; 1</a:t>
            </a:r>
            <a:br>
              <a:rPr lang="en-US" sz="3200" dirty="0"/>
            </a:br>
            <a:r>
              <a:rPr lang="en-US" sz="3200" dirty="0"/>
              <a:t> at a time!)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83346-1702-BA48-BF9D-470111810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079935"/>
          </a:xfrm>
        </p:spPr>
        <p:txBody>
          <a:bodyPr anchor="ctr">
            <a:normAutofit/>
          </a:bodyPr>
          <a:lstStyle/>
          <a:p>
            <a:r>
              <a:rPr lang="en-US" dirty="0"/>
              <a:t>Anchoring</a:t>
            </a:r>
          </a:p>
          <a:p>
            <a:r>
              <a:rPr lang="en-US" dirty="0"/>
              <a:t>Premature closure</a:t>
            </a:r>
          </a:p>
          <a:p>
            <a:r>
              <a:rPr lang="en-US" dirty="0"/>
              <a:t>Zebra retreat</a:t>
            </a:r>
          </a:p>
          <a:p>
            <a:r>
              <a:rPr lang="en-US" dirty="0"/>
              <a:t>Search satisfaction</a:t>
            </a:r>
          </a:p>
          <a:p>
            <a:r>
              <a:rPr lang="en-US" dirty="0"/>
              <a:t>Bandwagon effect</a:t>
            </a:r>
          </a:p>
          <a:p>
            <a:r>
              <a:rPr lang="en-US" dirty="0"/>
              <a:t>Attribution error</a:t>
            </a:r>
          </a:p>
          <a:p>
            <a:r>
              <a:rPr lang="en-US" dirty="0"/>
              <a:t>Authority bias</a:t>
            </a:r>
          </a:p>
          <a:p>
            <a:r>
              <a:rPr lang="en-US" dirty="0"/>
              <a:t>Availability heuristic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8762D9-FDD9-4D45-A778-35C04EDDC05F}"/>
              </a:ext>
            </a:extLst>
          </p:cNvPr>
          <p:cNvSpPr txBox="1"/>
          <p:nvPr/>
        </p:nvSpPr>
        <p:spPr>
          <a:xfrm>
            <a:off x="501446" y="6016288"/>
            <a:ext cx="10813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www.cmpa-acpm.ca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/serve/docs/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ela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goodpracticesguide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/pages/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human_factors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Cognitive_biases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/pdf/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hf_common_cognitive_biases-e.pdf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8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FE818-B3E1-5449-AB1D-E95D0D6BF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Think-Pair-Share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54162-5DE7-1A47-BA73-29A3D8079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Pair up with a partner</a:t>
            </a:r>
          </a:p>
          <a:p>
            <a:r>
              <a:rPr lang="en-US" dirty="0"/>
              <a:t>Think about examples of cognitive bias that you have experienced or observed in a clinical setting</a:t>
            </a:r>
          </a:p>
          <a:p>
            <a:r>
              <a:rPr lang="en-US" dirty="0"/>
              <a:t>What circumstances or strategies might have mitigated these biases?</a:t>
            </a:r>
          </a:p>
        </p:txBody>
      </p:sp>
    </p:spTree>
    <p:extLst>
      <p:ext uri="{BB962C8B-B14F-4D97-AF65-F5344CB8AC3E}">
        <p14:creationId xmlns:p14="http://schemas.microsoft.com/office/powerpoint/2010/main" val="3889138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26B5-DF0F-6CD6-84F0-DD0596035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6" y="2426677"/>
            <a:ext cx="8825657" cy="2350703"/>
          </a:xfrm>
        </p:spPr>
        <p:txBody>
          <a:bodyPr anchor="ctr"/>
          <a:lstStyle/>
          <a:p>
            <a:r>
              <a:rPr lang="en-US" sz="6000" dirty="0"/>
              <a:t>Discussion of biases and mitigating strategies</a:t>
            </a:r>
          </a:p>
        </p:txBody>
      </p:sp>
    </p:spTree>
    <p:extLst>
      <p:ext uri="{BB962C8B-B14F-4D97-AF65-F5344CB8AC3E}">
        <p14:creationId xmlns:p14="http://schemas.microsoft.com/office/powerpoint/2010/main" val="1138004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Title 1">
            <a:extLst>
              <a:ext uri="{FF2B5EF4-FFF2-40B4-BE49-F238E27FC236}">
                <a16:creationId xmlns:a16="http://schemas.microsoft.com/office/drawing/2014/main" id="{94BEE415-A215-4CCF-8CCB-DEDFF8932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/>
              <a:t>Human Factors</a:t>
            </a:r>
          </a:p>
        </p:txBody>
      </p:sp>
      <p:sp>
        <p:nvSpPr>
          <p:cNvPr id="144387" name="Content Placeholder 1">
            <a:extLst>
              <a:ext uri="{FF2B5EF4-FFF2-40B4-BE49-F238E27FC236}">
                <a16:creationId xmlns:a16="http://schemas.microsoft.com/office/drawing/2014/main" id="{25AE2EBC-C782-478D-8F8C-74C8957E7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854" y="2051824"/>
            <a:ext cx="9262946" cy="4074339"/>
          </a:xfrm>
        </p:spPr>
        <p:txBody>
          <a:bodyPr>
            <a:normAutofit/>
          </a:bodyPr>
          <a:lstStyle/>
          <a:p>
            <a:r>
              <a:rPr lang="en-CA" altLang="en-US" dirty="0"/>
              <a:t>“Human” Factors focuses on impact of environmental factors surrounding the human</a:t>
            </a:r>
          </a:p>
          <a:p>
            <a:r>
              <a:rPr lang="en-CA" altLang="en-US" dirty="0"/>
              <a:t>There are limitations to our abilities – physical and mental</a:t>
            </a:r>
          </a:p>
          <a:p>
            <a:r>
              <a:rPr lang="en-CA" altLang="en-US" dirty="0"/>
              <a:t>We must accept this!</a:t>
            </a:r>
          </a:p>
          <a:p>
            <a:r>
              <a:rPr lang="en-CA" altLang="en-US" dirty="0"/>
              <a:t>HF aim: design our </a:t>
            </a:r>
            <a:r>
              <a:rPr lang="en-CA" altLang="en-US" dirty="0">
                <a:solidFill>
                  <a:schemeClr val="accent1"/>
                </a:solidFill>
              </a:rPr>
              <a:t>work environment</a:t>
            </a:r>
            <a:r>
              <a:rPr lang="en-CA" altLang="en-US" dirty="0"/>
              <a:t> to make it easier for us to do the right thing</a:t>
            </a:r>
          </a:p>
        </p:txBody>
      </p:sp>
    </p:spTree>
    <p:extLst>
      <p:ext uri="{BB962C8B-B14F-4D97-AF65-F5344CB8AC3E}">
        <p14:creationId xmlns:p14="http://schemas.microsoft.com/office/powerpoint/2010/main" val="1851817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94048-EAEB-754E-B9A8-11ADB963F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Equipment Design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0400C-B8EB-8D43-A77B-2CF0D743C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Physical (weight, size)</a:t>
            </a:r>
          </a:p>
          <a:p>
            <a:r>
              <a:rPr lang="en-US" dirty="0"/>
              <a:t>Psychological (intuitive menus)</a:t>
            </a:r>
          </a:p>
          <a:p>
            <a:r>
              <a:rPr lang="en-US" dirty="0"/>
              <a:t>Ergonomic (height/tilt adjustment)</a:t>
            </a:r>
          </a:p>
          <a:p>
            <a:r>
              <a:rPr lang="en-US" dirty="0"/>
              <a:t>Auditory (alarms tone, volume)</a:t>
            </a:r>
          </a:p>
          <a:p>
            <a:r>
              <a:rPr lang="en-US" dirty="0"/>
              <a:t>Software (default settings)</a:t>
            </a:r>
          </a:p>
          <a:p>
            <a:r>
              <a:rPr lang="en-US" dirty="0"/>
              <a:t>Safety features (alarm types and limit settings)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5119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1489</TotalTime>
  <Words>1143</Words>
  <Application>Microsoft Macintosh PowerPoint</Application>
  <PresentationFormat>Widescreen</PresentationFormat>
  <Paragraphs>180</Paragraphs>
  <Slides>31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Calibri</vt:lpstr>
      <vt:lpstr>Century Gothic</vt:lpstr>
      <vt:lpstr>Wingdings 3</vt:lpstr>
      <vt:lpstr>Ion</vt:lpstr>
      <vt:lpstr>This work is licensed under CC BY-NC-SA 4.0. To view a copy of this license, visit: https://creativecommons.org/licenses/by-nc-sa/4.0/</vt:lpstr>
      <vt:lpstr>Human Factors and Human Limitations</vt:lpstr>
      <vt:lpstr>Ottawa Anesthesia QPS Curriculum</vt:lpstr>
      <vt:lpstr>The Safety Competencies</vt:lpstr>
      <vt:lpstr>Common Examples of Cognitive Biases in Medicine  (NB: can have &gt; 1  at a time!)</vt:lpstr>
      <vt:lpstr>Think-Pair-Share Exercise</vt:lpstr>
      <vt:lpstr>Discussion of biases and mitigating strategies</vt:lpstr>
      <vt:lpstr>Human Factors</vt:lpstr>
      <vt:lpstr>Examples of Equipment Design Elements</vt:lpstr>
      <vt:lpstr>Think-Pair-Share Exercise</vt:lpstr>
      <vt:lpstr>Discussion of well/poorly designed equipment</vt:lpstr>
      <vt:lpstr>PowerPoint Presentation</vt:lpstr>
      <vt:lpstr>QPS Work</vt:lpstr>
      <vt:lpstr>Hierarchy of  Intervention Effectiveness</vt:lpstr>
      <vt:lpstr>PowerPoint Presentation</vt:lpstr>
      <vt:lpstr>PowerPoint Presentation</vt:lpstr>
      <vt:lpstr>Today’s Forced Functions: Work in Progress</vt:lpstr>
      <vt:lpstr>PowerPoint Presentation</vt:lpstr>
      <vt:lpstr>PowerPoint Presentation</vt:lpstr>
      <vt:lpstr>PowerPoint Presentation</vt:lpstr>
      <vt:lpstr>PowerPoint Presentation</vt:lpstr>
      <vt:lpstr>NRFit</vt:lpstr>
      <vt:lpstr>PowerPoint Presentation</vt:lpstr>
      <vt:lpstr>New Threat on the Block</vt:lpstr>
      <vt:lpstr>PowerPoint Presentation</vt:lpstr>
      <vt:lpstr>NRFit</vt:lpstr>
      <vt:lpstr>How YOU Can Contribute to Improved HF</vt:lpstr>
      <vt:lpstr>Vanessa’s Law (Dec 2019)</vt:lpstr>
      <vt:lpstr>New Health Canada Powers</vt:lpstr>
      <vt:lpstr>The End!</vt:lpstr>
      <vt:lpstr>This work is licensed under CC BY-NC-SA 4.0. To view a copy of this license, visit: https://creativecommons.org/licenses/by-nc-sa/4.0/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Factors and Human Limitations</dc:title>
  <dc:creator>Lucie Filteau</dc:creator>
  <cp:lastModifiedBy>Lucie Filteau</cp:lastModifiedBy>
  <cp:revision>39</cp:revision>
  <dcterms:created xsi:type="dcterms:W3CDTF">2021-04-05T17:56:30Z</dcterms:created>
  <dcterms:modified xsi:type="dcterms:W3CDTF">2024-08-20T20:25:19Z</dcterms:modified>
</cp:coreProperties>
</file>